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48A4-1093-4E3B-B0FC-E3B0EB32D061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2080-49CA-431E-BA9C-C4EEE7E2BE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74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E2080-49CA-431E-BA9C-C4EEE7E2BE4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0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27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4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3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9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5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69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2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1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23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3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86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57DC-A7A2-4898-AD36-B6AC50ECE245}" type="datetimeFigureOut">
              <a:rPr lang="en-GB" smtClean="0"/>
              <a:t>15/06/2015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FA4-CF57-4742-ABF9-D9A139275C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8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om.Lee@nhct.nhs.u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8.bin"/><Relationship Id="rId4" Type="http://schemas.openxmlformats.org/officeDocument/2006/relationships/hyperlink" Target="mailto:askjets@rcplondon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National Endoscopy </a:t>
            </a:r>
            <a:r>
              <a:rPr lang="en-GB" sz="3600" dirty="0" smtClean="0"/>
              <a:t>Database (NED)  </a:t>
            </a:r>
            <a:r>
              <a:rPr lang="en-GB" sz="3600" dirty="0" smtClean="0"/>
              <a:t>Overview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Tom Lee</a:t>
            </a:r>
          </a:p>
          <a:p>
            <a:r>
              <a:rPr lang="en-GB" dirty="0" smtClean="0"/>
              <a:t>National Clinical Lead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149193"/>
              </p:ext>
            </p:extLst>
          </p:nvPr>
        </p:nvGraphicFramePr>
        <p:xfrm>
          <a:off x="1547664" y="548680"/>
          <a:ext cx="572452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Bitmap Image" r:id="rId3" imgW="5923810" imgH="1428949" progId="Paint.Picture">
                  <p:embed/>
                </p:oleObj>
              </mc:Choice>
              <mc:Fallback>
                <p:oleObj name="Bitmap Image" r:id="rId3" imgW="5923810" imgH="1428949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48680"/>
                        <a:ext cx="5724525" cy="138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165304"/>
            <a:ext cx="2438400" cy="46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6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GB" dirty="0" smtClean="0"/>
              <a:t>Comprehensive and reliable data on endoscopy are crucial to: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Service provision</a:t>
            </a:r>
          </a:p>
          <a:p>
            <a:pPr lvl="1"/>
            <a:r>
              <a:rPr lang="en-GB" dirty="0" smtClean="0"/>
              <a:t>Quality assurance</a:t>
            </a:r>
          </a:p>
          <a:p>
            <a:pPr lvl="1"/>
            <a:r>
              <a:rPr lang="en-GB" dirty="0" smtClean="0"/>
              <a:t>Research</a:t>
            </a:r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065208"/>
              </p:ext>
            </p:extLst>
          </p:nvPr>
        </p:nvGraphicFramePr>
        <p:xfrm>
          <a:off x="323528" y="404664"/>
          <a:ext cx="1908101" cy="46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Bitmap Image" r:id="rId3" imgW="5923810" imgH="1428949" progId="Paint.Picture">
                  <p:embed/>
                </p:oleObj>
              </mc:Choice>
              <mc:Fallback>
                <p:oleObj name="Bitmap Image" r:id="rId3" imgW="5923810" imgH="142894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908101" cy="460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29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Prospective data collection from all endoscopy units in the UK</a:t>
            </a:r>
          </a:p>
          <a:p>
            <a:pPr lvl="1"/>
            <a:r>
              <a:rPr lang="en-GB" dirty="0" smtClean="0"/>
              <a:t>Automated transfer of key data from local endoscopy reporting system (ERS) to national database (NED)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160270"/>
              </p:ext>
            </p:extLst>
          </p:nvPr>
        </p:nvGraphicFramePr>
        <p:xfrm>
          <a:off x="323528" y="404664"/>
          <a:ext cx="1908101" cy="46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Bitmap Image" r:id="rId3" imgW="5923810" imgH="1428949" progId="Paint.Picture">
                  <p:embed/>
                </p:oleObj>
              </mc:Choice>
              <mc:Fallback>
                <p:oleObj name="Bitmap Image" r:id="rId3" imgW="5923810" imgH="1428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908101" cy="460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77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r>
              <a:rPr lang="en-GB" dirty="0" smtClean="0"/>
              <a:t>Governance and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 lvl="1"/>
            <a:r>
              <a:rPr lang="en-GB" dirty="0" smtClean="0"/>
              <a:t>Funded by JAG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Backed by:</a:t>
            </a:r>
          </a:p>
          <a:p>
            <a:pPr lvl="2"/>
            <a:r>
              <a:rPr lang="en-GB" dirty="0" smtClean="0"/>
              <a:t>BSG</a:t>
            </a:r>
          </a:p>
          <a:p>
            <a:pPr lvl="2"/>
            <a:r>
              <a:rPr lang="en-GB" dirty="0" smtClean="0"/>
              <a:t>JAG</a:t>
            </a:r>
          </a:p>
          <a:p>
            <a:pPr lvl="2"/>
            <a:r>
              <a:rPr lang="en-GB" dirty="0" smtClean="0"/>
              <a:t>AUGIS</a:t>
            </a:r>
          </a:p>
          <a:p>
            <a:pPr lvl="2"/>
            <a:r>
              <a:rPr lang="en-GB" dirty="0" smtClean="0"/>
              <a:t>ACPGBI</a:t>
            </a:r>
          </a:p>
          <a:p>
            <a:pPr lvl="2"/>
            <a:r>
              <a:rPr lang="en-GB" dirty="0" smtClean="0"/>
              <a:t>Royal College of Physicians</a:t>
            </a:r>
          </a:p>
          <a:p>
            <a:pPr lvl="2"/>
            <a:r>
              <a:rPr lang="en-GB" dirty="0" smtClean="0"/>
              <a:t>NHS England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182921"/>
              </p:ext>
            </p:extLst>
          </p:nvPr>
        </p:nvGraphicFramePr>
        <p:xfrm>
          <a:off x="323528" y="404664"/>
          <a:ext cx="1908101" cy="46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Bitmap Image" r:id="rId3" imgW="5923810" imgH="1428949" progId="Paint.Picture">
                  <p:embed/>
                </p:oleObj>
              </mc:Choice>
              <mc:Fallback>
                <p:oleObj name="Bitmap Image" r:id="rId3" imgW="5923810" imgH="1428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908101" cy="460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57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Who`s Who?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600" dirty="0" smtClean="0"/>
              <a:t>						</a:t>
            </a:r>
            <a:endParaRPr lang="en-GB" sz="1600" dirty="0" smtClean="0"/>
          </a:p>
          <a:p>
            <a:pPr marL="457200" lvl="1" indent="0">
              <a:buNone/>
            </a:pPr>
            <a:r>
              <a:rPr lang="en-GB" sz="1600" dirty="0" smtClean="0"/>
              <a:t>			</a:t>
            </a:r>
            <a:endParaRPr lang="en-GB" sz="1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14281"/>
              </p:ext>
            </p:extLst>
          </p:nvPr>
        </p:nvGraphicFramePr>
        <p:xfrm>
          <a:off x="323528" y="404664"/>
          <a:ext cx="1908101" cy="46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Bitmap Image" r:id="rId3" imgW="5923810" imgH="1428949" progId="Paint.Picture">
                  <p:embed/>
                </p:oleObj>
              </mc:Choice>
              <mc:Fallback>
                <p:oleObj name="Bitmap Image" r:id="rId3" imgW="5923810" imgH="1428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908101" cy="460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01003"/>
              </p:ext>
            </p:extLst>
          </p:nvPr>
        </p:nvGraphicFramePr>
        <p:xfrm>
          <a:off x="179512" y="1340768"/>
          <a:ext cx="8424936" cy="517969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952328"/>
                <a:gridCol w="547260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Organisation / role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Representative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Chair, NED Project Working Group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/>
                        <a:t>Prof.</a:t>
                      </a:r>
                      <a:r>
                        <a:rPr lang="en-GB" sz="1100" dirty="0" smtClean="0"/>
                        <a:t> Matt Rutter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National Clinical Lead JETS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/>
                        <a:t>Dr.</a:t>
                      </a:r>
                      <a:r>
                        <a:rPr lang="en-GB" sz="1100" dirty="0" smtClean="0"/>
                        <a:t> Paul Dunckley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National Clinical Lead NED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/>
                        <a:t>Dr.</a:t>
                      </a:r>
                      <a:r>
                        <a:rPr lang="en-GB" sz="1100" dirty="0" smtClean="0"/>
                        <a:t> Tom Lee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/>
                        <a:t>RCP accreditation unit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/>
                        <a:t>Mr </a:t>
                      </a:r>
                      <a:r>
                        <a:rPr lang="en-GB" sz="1100" dirty="0" err="1" smtClean="0"/>
                        <a:t>Raph</a:t>
                      </a:r>
                      <a:r>
                        <a:rPr lang="en-GB" sz="1100" dirty="0" smtClean="0"/>
                        <a:t> Broughton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err="1" smtClean="0"/>
                        <a:t>Weblogik</a:t>
                      </a:r>
                      <a:r>
                        <a:rPr lang="en-GB" sz="1100" dirty="0" smtClean="0"/>
                        <a:t> Ltd (technical support)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/>
                        <a:t>Pete Rogers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Dr Louise McDougall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NED Trainee Lead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BSG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+mn-lt"/>
                        </a:rPr>
                        <a:t>Dr Andrew </a:t>
                      </a:r>
                      <a:r>
                        <a:rPr lang="en-GB" sz="1100" dirty="0">
                          <a:effectLst/>
                          <a:latin typeface="+mn-lt"/>
                        </a:rPr>
                        <a:t>Veitch</a:t>
                      </a:r>
                      <a:endParaRPr lang="en-GB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JAG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John </a:t>
                      </a:r>
                      <a:r>
                        <a:rPr lang="en-GB" sz="1100" dirty="0">
                          <a:effectLst/>
                        </a:rPr>
                        <a:t>Stebbing </a:t>
                      </a:r>
                      <a:r>
                        <a:rPr lang="en-GB" sz="1100" dirty="0" smtClean="0">
                          <a:effectLst/>
                        </a:rPr>
                        <a:t>(JAG Chair</a:t>
                      </a:r>
                      <a:r>
                        <a:rPr lang="en-GB" sz="11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Dr Neil </a:t>
                      </a:r>
                      <a:r>
                        <a:rPr lang="en-GB" sz="1100" dirty="0">
                          <a:effectLst/>
                        </a:rPr>
                        <a:t>Haslam (Chair of JAG QA Units working group)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Dr Neil</a:t>
                      </a:r>
                      <a:r>
                        <a:rPr lang="en-GB" sz="1100" baseline="0" dirty="0" smtClean="0">
                          <a:effectLst/>
                        </a:rPr>
                        <a:t> Hawkes</a:t>
                      </a:r>
                      <a:r>
                        <a:rPr lang="en-GB" sz="1100" dirty="0" smtClean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(Chair of JAG QA Training working group)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AUGIS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Dr Andrew </a:t>
                      </a:r>
                      <a:r>
                        <a:rPr lang="en-GB" sz="1100" dirty="0">
                          <a:effectLst/>
                        </a:rPr>
                        <a:t>Wyman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ACGBI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Dr Sarah </a:t>
                      </a:r>
                      <a:r>
                        <a:rPr lang="en-GB" sz="1100" dirty="0">
                          <a:effectLst/>
                        </a:rPr>
                        <a:t>Mills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WebLogik Limited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Pete </a:t>
                      </a:r>
                      <a:r>
                        <a:rPr lang="en-GB" sz="1100" dirty="0">
                          <a:effectLst/>
                        </a:rPr>
                        <a:t>Rogers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Endosoft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Bart </a:t>
                      </a:r>
                      <a:r>
                        <a:rPr lang="en-GB" sz="1100" dirty="0">
                          <a:effectLst/>
                        </a:rPr>
                        <a:t>van der Meer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Michael </a:t>
                      </a:r>
                      <a:r>
                        <a:rPr lang="en-GB" sz="1100" dirty="0" err="1">
                          <a:effectLst/>
                        </a:rPr>
                        <a:t>Mulcahy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Imotech medical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Stephen </a:t>
                      </a:r>
                      <a:r>
                        <a:rPr lang="en-GB" sz="1100" dirty="0">
                          <a:effectLst/>
                        </a:rPr>
                        <a:t>Arundel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Infoflex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Phillip </a:t>
                      </a:r>
                      <a:r>
                        <a:rPr lang="en-GB" sz="1100" dirty="0">
                          <a:effectLst/>
                        </a:rPr>
                        <a:t>Brown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Stephen </a:t>
                      </a:r>
                      <a:r>
                        <a:rPr lang="en-GB" sz="1100" dirty="0">
                          <a:effectLst/>
                        </a:rPr>
                        <a:t>Hayes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Nigel </a:t>
                      </a:r>
                      <a:r>
                        <a:rPr lang="en-GB" sz="1100" dirty="0">
                          <a:effectLst/>
                        </a:rPr>
                        <a:t>Waters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Ms Sarah </a:t>
                      </a:r>
                      <a:r>
                        <a:rPr lang="en-GB" sz="1100" dirty="0">
                          <a:effectLst/>
                        </a:rPr>
                        <a:t>Waters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Unisoft Medical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Steve </a:t>
                      </a:r>
                      <a:r>
                        <a:rPr lang="en-GB" sz="1100" dirty="0" smtClean="0">
                          <a:effectLst/>
                        </a:rPr>
                        <a:t>Rainey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Ms Dawn </a:t>
                      </a:r>
                      <a:r>
                        <a:rPr lang="en-GB" sz="1100" dirty="0">
                          <a:effectLst/>
                        </a:rPr>
                        <a:t>Rathbone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Olympus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David </a:t>
                      </a:r>
                      <a:r>
                        <a:rPr lang="en-GB" sz="1100" dirty="0" err="1">
                          <a:effectLst/>
                        </a:rPr>
                        <a:t>Gillet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Ascribe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Mr James </a:t>
                      </a:r>
                      <a:r>
                        <a:rPr lang="en-GB" sz="1100" dirty="0">
                          <a:effectLst/>
                        </a:rPr>
                        <a:t>Rowe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Medilogik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Mr David Simpson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667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Output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Output will be based on JAG QA standards and key performance indicators (KPI)</a:t>
            </a:r>
          </a:p>
          <a:p>
            <a:pPr lvl="1"/>
            <a:r>
              <a:rPr lang="en-GB" dirty="0" smtClean="0"/>
              <a:t>Presented to users via JETS in a dashboard format</a:t>
            </a:r>
          </a:p>
          <a:p>
            <a:pPr lvl="1"/>
            <a:r>
              <a:rPr lang="en-GB" dirty="0" smtClean="0"/>
              <a:t>Integrate with </a:t>
            </a:r>
            <a:r>
              <a:rPr lang="en-GB" dirty="0" smtClean="0"/>
              <a:t>JAG accreditation process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Users will only be able to access their own data</a:t>
            </a:r>
          </a:p>
          <a:p>
            <a:pPr lvl="1"/>
            <a:r>
              <a:rPr lang="en-GB" dirty="0" smtClean="0"/>
              <a:t>Local and regional administrators will be able to view data only from within their organisation or region.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642377"/>
              </p:ext>
            </p:extLst>
          </p:nvPr>
        </p:nvGraphicFramePr>
        <p:xfrm>
          <a:off x="323528" y="404664"/>
          <a:ext cx="1908101" cy="46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Bitmap Image" r:id="rId3" imgW="5923810" imgH="1428949" progId="Paint.Picture">
                  <p:embed/>
                </p:oleObj>
              </mc:Choice>
              <mc:Fallback>
                <p:oleObj name="Bitmap Image" r:id="rId3" imgW="5923810" imgH="1428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908101" cy="460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4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143000"/>
          </a:xfrm>
        </p:spPr>
        <p:txBody>
          <a:bodyPr/>
          <a:lstStyle/>
          <a:p>
            <a:r>
              <a:rPr lang="en-GB" dirty="0" smtClean="0"/>
              <a:t>Information Governance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GB" dirty="0" smtClean="0"/>
              <a:t>NED working group have met as appropriate with;</a:t>
            </a:r>
          </a:p>
          <a:p>
            <a:pPr lvl="1"/>
            <a:r>
              <a:rPr lang="en-GB" dirty="0" smtClean="0"/>
              <a:t>NRES</a:t>
            </a:r>
            <a:endParaRPr lang="en-GB" dirty="0" smtClean="0"/>
          </a:p>
          <a:p>
            <a:pPr lvl="1"/>
            <a:r>
              <a:rPr lang="en-GB" dirty="0" smtClean="0"/>
              <a:t>Information Commissioner's Office</a:t>
            </a:r>
          </a:p>
          <a:p>
            <a:pPr lvl="1"/>
            <a:r>
              <a:rPr lang="en-GB" dirty="0" smtClean="0"/>
              <a:t>Confidentiality Advisory Group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NRES</a:t>
            </a:r>
            <a:r>
              <a:rPr lang="en-GB" dirty="0"/>
              <a:t>, ICO and CAG have all approved the project and recommended NO individual patient consent is necessary.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As part of initial pilot process;</a:t>
            </a:r>
            <a:endParaRPr lang="en-GB" dirty="0" smtClean="0"/>
          </a:p>
          <a:p>
            <a:pPr lvl="1"/>
            <a:r>
              <a:rPr lang="en-GB" dirty="0" smtClean="0"/>
              <a:t>Local </a:t>
            </a:r>
            <a:r>
              <a:rPr lang="en-GB" dirty="0" err="1" smtClean="0"/>
              <a:t>Caldicott</a:t>
            </a:r>
            <a:r>
              <a:rPr lang="en-GB" dirty="0" smtClean="0"/>
              <a:t> approval at 2 trusts</a:t>
            </a:r>
          </a:p>
          <a:p>
            <a:pPr lvl="1"/>
            <a:r>
              <a:rPr lang="en-GB" dirty="0" err="1" smtClean="0"/>
              <a:t>Caldicott</a:t>
            </a:r>
            <a:r>
              <a:rPr lang="en-GB" dirty="0" smtClean="0"/>
              <a:t> approval to be obtained </a:t>
            </a:r>
            <a:r>
              <a:rPr lang="en-GB" dirty="0" smtClean="0"/>
              <a:t>locally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72989"/>
              </p:ext>
            </p:extLst>
          </p:nvPr>
        </p:nvGraphicFramePr>
        <p:xfrm>
          <a:off x="323528" y="404664"/>
          <a:ext cx="1908101" cy="46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Bitmap Image" r:id="rId4" imgW="5923810" imgH="1428949" progId="Paint.Picture">
                  <p:embed/>
                </p:oleObj>
              </mc:Choice>
              <mc:Fallback>
                <p:oleObj name="Bitmap Image" r:id="rId4" imgW="5923810" imgH="1428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908101" cy="460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401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 smtClean="0"/>
              <a:t>Please </a:t>
            </a:r>
            <a:r>
              <a:rPr lang="en-GB" dirty="0" smtClean="0"/>
              <a:t>contact the NED team if you have any </a:t>
            </a:r>
            <a:r>
              <a:rPr lang="en-GB" dirty="0" smtClean="0"/>
              <a:t>questions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>
                <a:hlinkClick r:id="rId3"/>
              </a:rPr>
              <a:t>Tom.Lee@nhct.nhs.uk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>
                <a:hlinkClick r:id="rId4"/>
              </a:rPr>
              <a:t>askjets@rcplondon.ac.uk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0203 075 1372</a:t>
            </a:r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543804"/>
              </p:ext>
            </p:extLst>
          </p:nvPr>
        </p:nvGraphicFramePr>
        <p:xfrm>
          <a:off x="323528" y="404664"/>
          <a:ext cx="1908101" cy="46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Bitmap Image" r:id="rId5" imgW="5923810" imgH="1428949" progId="Paint.Picture">
                  <p:embed/>
                </p:oleObj>
              </mc:Choice>
              <mc:Fallback>
                <p:oleObj name="Bitmap Image" r:id="rId5" imgW="5923810" imgH="142894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1908101" cy="4603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59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E75A6C182C17488AA73655DE7F5161" ma:contentTypeVersion="1" ma:contentTypeDescription="Create a new document." ma:contentTypeScope="" ma:versionID="5a33a5a4eb57f162a31e022b9e72885e">
  <xsd:schema xmlns:xsd="http://www.w3.org/2001/XMLSchema" xmlns:xs="http://www.w3.org/2001/XMLSchema" xmlns:p="http://schemas.microsoft.com/office/2006/metadata/properties" xmlns:ns2="b8a6dc7c-2faa-4f39-b4f9-54a909bcf9a0" targetNamespace="http://schemas.microsoft.com/office/2006/metadata/properties" ma:root="true" ma:fieldsID="a4579a2cfbdadfbd9684692c40b91613" ns2:_="">
    <xsd:import namespace="b8a6dc7c-2faa-4f39-b4f9-54a909bcf9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6dc7c-2faa-4f39-b4f9-54a909bcf9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8a6dc7c-2faa-4f39-b4f9-54a909bcf9a0">V26EEEFV736F-56-3</_dlc_DocId>
    <_dlc_DocIdUrl xmlns="b8a6dc7c-2faa-4f39-b4f9-54a909bcf9a0">
      <Url>https://extranet.rcplondon.ac.uk/sites/controlledcollab/Sites/accreditation-unit/NED/NED_Services/_layouts/DocIdRedir.aspx?ID=V26EEEFV736F-56-3</Url>
      <Description>V26EEEFV736F-56-3</Description>
    </_dlc_DocIdUrl>
  </documentManagement>
</p:properties>
</file>

<file path=customXml/itemProps1.xml><?xml version="1.0" encoding="utf-8"?>
<ds:datastoreItem xmlns:ds="http://schemas.openxmlformats.org/officeDocument/2006/customXml" ds:itemID="{1B03BFE3-52F0-41BF-B907-F941C5851C20}"/>
</file>

<file path=customXml/itemProps2.xml><?xml version="1.0" encoding="utf-8"?>
<ds:datastoreItem xmlns:ds="http://schemas.openxmlformats.org/officeDocument/2006/customXml" ds:itemID="{99DCCDA9-4510-458F-867D-E83082F3232D}"/>
</file>

<file path=customXml/itemProps3.xml><?xml version="1.0" encoding="utf-8"?>
<ds:datastoreItem xmlns:ds="http://schemas.openxmlformats.org/officeDocument/2006/customXml" ds:itemID="{7A2682D8-0CCD-4F92-9367-09B889FB3AE5}"/>
</file>

<file path=customXml/itemProps4.xml><?xml version="1.0" encoding="utf-8"?>
<ds:datastoreItem xmlns:ds="http://schemas.openxmlformats.org/officeDocument/2006/customXml" ds:itemID="{EDAFCBE0-C773-4141-A72E-CB415EE2FD32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358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Bitmap Image</vt:lpstr>
      <vt:lpstr>National Endoscopy Database (NED)  Overview</vt:lpstr>
      <vt:lpstr>Background</vt:lpstr>
      <vt:lpstr>Aim</vt:lpstr>
      <vt:lpstr>Governance and Support</vt:lpstr>
      <vt:lpstr>Who`s Who?</vt:lpstr>
      <vt:lpstr>Data Output</vt:lpstr>
      <vt:lpstr>Information Governance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Endoscopy Database- Overview</dc:title>
  <dc:creator>Main User</dc:creator>
  <cp:lastModifiedBy>Raphael Broughton</cp:lastModifiedBy>
  <cp:revision>11</cp:revision>
  <dcterms:created xsi:type="dcterms:W3CDTF">2014-11-24T21:40:58Z</dcterms:created>
  <dcterms:modified xsi:type="dcterms:W3CDTF">2015-06-15T07:44:49Z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0x01010045E75A6C182C17488AA73655DE7F5161</vt:lpwstr>
  </property>
  <property fmtid="{D5CDD505-2E9C-101B-9397-08002B2CF9AE}" pid="3" name="_dlc_DocIdItemGuid">
    <vt:lpwstr>bff3473e-d687-45d8-ac66-d829829f9424</vt:lpwstr>
  </property>
</Properties>
</file>